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7" r:id="rId3"/>
    <p:sldId id="257" r:id="rId4"/>
    <p:sldId id="258" r:id="rId5"/>
    <p:sldId id="260" r:id="rId6"/>
    <p:sldId id="261" r:id="rId7"/>
    <p:sldId id="271" r:id="rId8"/>
    <p:sldId id="264" r:id="rId9"/>
    <p:sldId id="263" r:id="rId10"/>
    <p:sldId id="265" r:id="rId11"/>
    <p:sldId id="266" r:id="rId12"/>
    <p:sldId id="267" r:id="rId13"/>
    <p:sldId id="272" r:id="rId14"/>
    <p:sldId id="276"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5A2EBA-FF4A-4C2D-AE88-54F36163DD53}"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5A2EBA-FF4A-4C2D-AE88-54F36163DD5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795A2EBA-FF4A-4C2D-AE88-54F36163DD53}"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795A2EBA-FF4A-4C2D-AE88-54F36163DD53}"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5A2EBA-FF4A-4C2D-AE88-54F36163DD53}"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7CC1B1-22BD-402A-91F9-A4A9518624D4}" type="datetimeFigureOut">
              <a:rPr lang="fr-FR" smtClean="0"/>
              <a:pPr/>
              <a:t>15/04/2014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5A2EBA-FF4A-4C2D-AE88-54F36163DD53}"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795A2EBA-FF4A-4C2D-AE88-54F36163DD53}"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795A2EBA-FF4A-4C2D-AE88-54F36163DD5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5A2EBA-FF4A-4C2D-AE88-54F36163DD5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5A2EBA-FF4A-4C2D-AE88-54F36163DD53}"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7CC1B1-22BD-402A-91F9-A4A9518624D4}" type="datetimeFigureOut">
              <a:rPr lang="fr-FR" smtClean="0"/>
              <a:pPr/>
              <a:t>15/04/2014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795A2EBA-FF4A-4C2D-AE88-54F36163DD53}"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7CC1B1-22BD-402A-91F9-A4A9518624D4}" type="datetimeFigureOut">
              <a:rPr lang="fr-FR" smtClean="0"/>
              <a:pPr/>
              <a:t>15/04/2014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7CC1B1-22BD-402A-91F9-A4A9518624D4}" type="datetimeFigureOut">
              <a:rPr lang="fr-FR" smtClean="0"/>
              <a:pPr/>
              <a:t>15/04/2014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5A2EBA-FF4A-4C2D-AE88-54F36163DD53}"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1964" TargetMode="External"/><Relationship Id="rId2" Type="http://schemas.openxmlformats.org/officeDocument/2006/relationships/hyperlink" Target="http://fr.wikipedia.org/wiki/T%C3%B4ky%C3%B4" TargetMode="External"/><Relationship Id="rId1" Type="http://schemas.openxmlformats.org/officeDocument/2006/relationships/slideLayout" Target="../slideLayouts/slideLayout2.xml"/><Relationship Id="rId4" Type="http://schemas.openxmlformats.org/officeDocument/2006/relationships/hyperlink" Target="http://fr.wikipedia.org/wiki/S%C3%A9ou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714348" y="4071942"/>
            <a:ext cx="7929618" cy="2181228"/>
          </a:xfrm>
        </p:spPr>
        <p:txBody>
          <a:bodyPr>
            <a:normAutofit fontScale="77500" lnSpcReduction="20000"/>
          </a:bodyPr>
          <a:lstStyle/>
          <a:p>
            <a:r>
              <a:rPr lang="fr-FR" sz="3500" dirty="0" smtClean="0">
                <a:solidFill>
                  <a:srgbClr val="002060"/>
                </a:solidFill>
                <a:latin typeface="Baskerville Old Face" pitchFamily="18" charset="0"/>
                <a:cs typeface="Andalus" pitchFamily="18" charset="-78"/>
              </a:rPr>
              <a:t>Khouloud OUESLATI</a:t>
            </a:r>
          </a:p>
          <a:p>
            <a:endParaRPr lang="fr-FR" sz="3500" dirty="0" smtClean="0">
              <a:solidFill>
                <a:srgbClr val="002060"/>
              </a:solidFill>
              <a:latin typeface="Baskerville Old Face" pitchFamily="18" charset="0"/>
              <a:cs typeface="Andalus" pitchFamily="18" charset="-78"/>
            </a:endParaRPr>
          </a:p>
          <a:p>
            <a:r>
              <a:rPr lang="fr-FR" sz="3900" dirty="0" smtClean="0">
                <a:solidFill>
                  <a:srgbClr val="C00000"/>
                </a:solidFill>
                <a:latin typeface="Andalus" pitchFamily="18" charset="-78"/>
                <a:cs typeface="Andalus" pitchFamily="18" charset="-78"/>
              </a:rPr>
              <a:t>Institut Supérieur du Sport et de l’Education Physique </a:t>
            </a:r>
          </a:p>
          <a:p>
            <a:r>
              <a:rPr lang="fr-FR" sz="3900" dirty="0" smtClean="0">
                <a:solidFill>
                  <a:srgbClr val="C00000"/>
                </a:solidFill>
                <a:latin typeface="Andalus" pitchFamily="18" charset="-78"/>
                <a:cs typeface="Andalus" pitchFamily="18" charset="-78"/>
              </a:rPr>
              <a:t>du Kef</a:t>
            </a:r>
            <a:endParaRPr lang="fr-FR" sz="3900" dirty="0" smtClean="0">
              <a:latin typeface="Andalus" pitchFamily="18" charset="-78"/>
              <a:cs typeface="Andalus" pitchFamily="18" charset="-78"/>
            </a:endParaRPr>
          </a:p>
          <a:p>
            <a:endParaRPr lang="fr-FR" dirty="0"/>
          </a:p>
        </p:txBody>
      </p:sp>
      <p:sp>
        <p:nvSpPr>
          <p:cNvPr id="3" name="Titre 2"/>
          <p:cNvSpPr>
            <a:spLocks noGrp="1"/>
          </p:cNvSpPr>
          <p:nvPr>
            <p:ph type="ctrTitle"/>
          </p:nvPr>
        </p:nvSpPr>
        <p:spPr>
          <a:xfrm>
            <a:off x="714348" y="428604"/>
            <a:ext cx="7772400" cy="3000396"/>
          </a:xfrm>
        </p:spPr>
        <p:txBody>
          <a:bodyPr>
            <a:normAutofit/>
          </a:bodyPr>
          <a:lstStyle/>
          <a:p>
            <a:r>
              <a:rPr lang="fr-FR" sz="4000" b="1" i="1" dirty="0" smtClean="0">
                <a:solidFill>
                  <a:srgbClr val="002060"/>
                </a:solidFill>
              </a:rPr>
              <a:t>Pratique sportive et de loisir des femmes Tunisienne dans un sport </a:t>
            </a:r>
            <a:r>
              <a:rPr lang="fr-FR" sz="4000" b="1" dirty="0" smtClean="0">
                <a:solidFill>
                  <a:srgbClr val="002060"/>
                </a:solidFill>
              </a:rPr>
              <a:t>« </a:t>
            </a:r>
            <a:r>
              <a:rPr lang="fr-FR" sz="4000" b="1" i="1" dirty="0" smtClean="0">
                <a:solidFill>
                  <a:srgbClr val="002060"/>
                </a:solidFill>
              </a:rPr>
              <a:t>d’homme »</a:t>
            </a:r>
            <a:endParaRPr lang="fr-FR"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ox(in)">
                                      <p:cBhvr>
                                        <p:cTn id="15" dur="500"/>
                                        <p:tgtEl>
                                          <p:spTgt spid="2">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ox(in)">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4400" b="1" dirty="0" smtClean="0">
                <a:solidFill>
                  <a:srgbClr val="002060"/>
                </a:solidFill>
                <a:latin typeface="Times New Roman" pitchFamily="18" charset="0"/>
                <a:cs typeface="Times New Roman" pitchFamily="18" charset="0"/>
              </a:rPr>
              <a:t>Conclusion:</a:t>
            </a:r>
            <a:endParaRPr lang="fr-FR" sz="44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214282" y="1285860"/>
            <a:ext cx="8715436" cy="5572140"/>
          </a:xfrm>
        </p:spPr>
        <p:txBody>
          <a:bodyPr>
            <a:normAutofit fontScale="92500"/>
          </a:bodyPr>
          <a:lstStyle/>
          <a:p>
            <a:pPr algn="just"/>
            <a:r>
              <a:rPr lang="en-US" sz="3000" dirty="0" smtClean="0"/>
              <a:t>Le sport féminin représente un impact du tissu culturel des nations en créant des populations plus fortes, plus  productives et en meilleure santé, ce qui allège les charges sociales et économiques.</a:t>
            </a:r>
          </a:p>
          <a:p>
            <a:pPr algn="just">
              <a:buNone/>
            </a:pPr>
            <a:endParaRPr lang="fr-FR" sz="3000" dirty="0" smtClean="0">
              <a:latin typeface="Times New Roman" pitchFamily="18" charset="0"/>
              <a:cs typeface="Times New Roman" pitchFamily="18" charset="0"/>
            </a:endParaRPr>
          </a:p>
          <a:p>
            <a:pPr algn="ctr"/>
            <a:r>
              <a:rPr lang="fr-FR" sz="3000" i="1" dirty="0" smtClean="0">
                <a:latin typeface="Times New Roman" pitchFamily="18" charset="0"/>
                <a:cs typeface="Times New Roman" pitchFamily="18" charset="0"/>
              </a:rPr>
              <a:t>Malgré les pensées envers le corps de la femme vue comme objet beau et esthétique la femme Tunisienne sportive pratiquant le judo trace sa trajectoire de réussite à plusieurs reprises.</a:t>
            </a:r>
          </a:p>
          <a:p>
            <a:pPr algn="ctr"/>
            <a:r>
              <a:rPr lang="fr-FR" sz="3000" i="1" dirty="0" smtClean="0">
                <a:latin typeface="Times New Roman" pitchFamily="18" charset="0"/>
                <a:cs typeface="Times New Roman" pitchFamily="18" charset="0"/>
              </a:rPr>
              <a:t>La victoire ne se limite pas à l’échelle Africaine d’ailleurs les combattants Tunisiens et Tunisiennes  récoltent leurs places au tatami du Judo Mondial.</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836152" cy="2000240"/>
          </a:xfrm>
        </p:spPr>
        <p:txBody>
          <a:bodyPr>
            <a:noAutofit/>
          </a:bodyPr>
          <a:lstStyle/>
          <a:p>
            <a:r>
              <a:rPr lang="fr-FR" sz="2000" dirty="0" smtClean="0">
                <a:solidFill>
                  <a:schemeClr val="tx1"/>
                </a:solidFill>
                <a:latin typeface="Times New Roman" pitchFamily="18" charset="0"/>
                <a:cs typeface="Times New Roman" pitchFamily="18" charset="0"/>
              </a:rPr>
              <a:t> </a:t>
            </a:r>
            <a:r>
              <a:rPr lang="fr-FR" sz="3600" dirty="0" smtClean="0">
                <a:solidFill>
                  <a:srgbClr val="002060"/>
                </a:solidFill>
                <a:latin typeface="Times New Roman" pitchFamily="18" charset="0"/>
                <a:cs typeface="Times New Roman" pitchFamily="18" charset="0"/>
              </a:rPr>
              <a:t/>
            </a:r>
            <a:br>
              <a:rPr lang="fr-FR" sz="3600" dirty="0" smtClean="0">
                <a:solidFill>
                  <a:srgbClr val="002060"/>
                </a:solidFill>
                <a:latin typeface="Times New Roman" pitchFamily="18" charset="0"/>
                <a:cs typeface="Times New Roman" pitchFamily="18" charset="0"/>
              </a:rPr>
            </a:br>
            <a:r>
              <a:rPr lang="fr-FR" sz="1200" dirty="0" smtClean="0">
                <a:solidFill>
                  <a:schemeClr val="tx1"/>
                </a:solidFill>
                <a:latin typeface="Times New Roman" pitchFamily="18" charset="0"/>
                <a:cs typeface="Times New Roman" pitchFamily="18" charset="0"/>
              </a:rPr>
              <a:t> </a:t>
            </a:r>
            <a:r>
              <a:rPr lang="fr-FR" sz="2000" dirty="0" smtClean="0">
                <a:solidFill>
                  <a:schemeClr val="tx1"/>
                </a:solidFill>
                <a:latin typeface="Times New Roman" pitchFamily="18" charset="0"/>
                <a:cs typeface="Times New Roman" pitchFamily="18" charset="0"/>
              </a:rPr>
              <a:t/>
            </a:r>
            <a:br>
              <a:rPr lang="fr-FR" sz="2000" dirty="0" smtClean="0">
                <a:solidFill>
                  <a:schemeClr val="tx1"/>
                </a:solidFill>
                <a:latin typeface="Times New Roman" pitchFamily="18" charset="0"/>
                <a:cs typeface="Times New Roman" pitchFamily="18" charset="0"/>
              </a:rPr>
            </a:br>
            <a:r>
              <a:rPr lang="fr-FR" sz="2400" b="1" dirty="0" smtClean="0">
                <a:solidFill>
                  <a:srgbClr val="002060"/>
                </a:solidFill>
                <a:latin typeface="Times New Roman" pitchFamily="18" charset="0"/>
                <a:cs typeface="Times New Roman" pitchFamily="18" charset="0"/>
              </a:rPr>
              <a:t>Lors de la dernière journée du Grand Prix de Samsun (le 30 Mars 2014), la Tunisienne Nihel Cheikh Rouhou a remporté l’or dans la catégorie des +78kg. La Tunisienne, exempte de 1</a:t>
            </a:r>
            <a:r>
              <a:rPr lang="fr-FR" sz="2400" b="1" baseline="30000" dirty="0" smtClean="0">
                <a:solidFill>
                  <a:srgbClr val="002060"/>
                </a:solidFill>
                <a:latin typeface="Times New Roman" pitchFamily="18" charset="0"/>
                <a:cs typeface="Times New Roman" pitchFamily="18" charset="0"/>
              </a:rPr>
              <a:t>er</a:t>
            </a:r>
            <a:r>
              <a:rPr lang="fr-FR" sz="2400" b="1" dirty="0" smtClean="0">
                <a:solidFill>
                  <a:srgbClr val="002060"/>
                </a:solidFill>
                <a:latin typeface="Times New Roman" pitchFamily="18" charset="0"/>
                <a:cs typeface="Times New Roman" pitchFamily="18" charset="0"/>
              </a:rPr>
              <a:t> tour a pris le dessus sur la Turque Kara lors des quarts de finale. </a:t>
            </a:r>
            <a:endParaRPr lang="fr-FR" sz="16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lstStyle/>
          <a:p>
            <a:endParaRPr lang="fr-FR" dirty="0"/>
          </a:p>
          <a:p>
            <a:endParaRPr lang="fr-FR" dirty="0"/>
          </a:p>
        </p:txBody>
      </p:sp>
      <p:pic>
        <p:nvPicPr>
          <p:cNvPr id="4" name="Image 3" descr="https://scontent-a-cdg.xx.fbcdn.net/hphotos-prn2/t1.0-9/10153138_766099143402218_114471395_n.jpg"/>
          <p:cNvPicPr/>
          <p:nvPr/>
        </p:nvPicPr>
        <p:blipFill>
          <a:blip r:embed="rId2"/>
          <a:srcRect/>
          <a:stretch>
            <a:fillRect/>
          </a:stretch>
        </p:blipFill>
        <p:spPr bwMode="auto">
          <a:xfrm>
            <a:off x="142845" y="2000240"/>
            <a:ext cx="8786874" cy="485776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42852"/>
            <a:ext cx="8715436" cy="1857388"/>
          </a:xfrm>
        </p:spPr>
        <p:txBody>
          <a:bodyPr>
            <a:normAutofit fontScale="90000"/>
          </a:bodyPr>
          <a:lstStyle/>
          <a:p>
            <a:r>
              <a:rPr lang="fr-FR" sz="2000" dirty="0" smtClean="0">
                <a:solidFill>
                  <a:srgbClr val="002060"/>
                </a:solidFill>
                <a:latin typeface="Times New Roman" pitchFamily="18" charset="0"/>
                <a:cs typeface="Times New Roman" pitchFamily="18" charset="0"/>
              </a:rPr>
              <a:t/>
            </a:r>
            <a:br>
              <a:rPr lang="fr-FR" sz="2000" dirty="0" smtClean="0">
                <a:solidFill>
                  <a:srgbClr val="002060"/>
                </a:solidFill>
                <a:latin typeface="Times New Roman" pitchFamily="18" charset="0"/>
                <a:cs typeface="Times New Roman" pitchFamily="18" charset="0"/>
              </a:rPr>
            </a:br>
            <a:r>
              <a:rPr lang="fr-FR" sz="2200" b="1" dirty="0" smtClean="0">
                <a:solidFill>
                  <a:srgbClr val="002060"/>
                </a:solidFill>
                <a:latin typeface="Times New Roman" pitchFamily="18" charset="0"/>
                <a:cs typeface="Times New Roman" pitchFamily="18" charset="0"/>
              </a:rPr>
              <a:t>La </a:t>
            </a:r>
            <a:r>
              <a:rPr lang="fr-FR" sz="2200" b="1" dirty="0">
                <a:solidFill>
                  <a:srgbClr val="002060"/>
                </a:solidFill>
                <a:latin typeface="Times New Roman" pitchFamily="18" charset="0"/>
                <a:cs typeface="Times New Roman" pitchFamily="18" charset="0"/>
              </a:rPr>
              <a:t>sélection Tunisienne Cadette Féminine de Judo décroche la Médaille d'Or par équipe dans les championnats </a:t>
            </a:r>
            <a:r>
              <a:rPr lang="fr-FR" sz="2200" b="1" dirty="0" smtClean="0">
                <a:solidFill>
                  <a:srgbClr val="002060"/>
                </a:solidFill>
                <a:latin typeface="Times New Roman" pitchFamily="18" charset="0"/>
                <a:cs typeface="Times New Roman" pitchFamily="18" charset="0"/>
              </a:rPr>
              <a:t>d’Afrique Mars 2014</a:t>
            </a:r>
            <a:r>
              <a:rPr lang="fr-FR" sz="4400" dirty="0">
                <a:latin typeface="Times New Roman" pitchFamily="18" charset="0"/>
                <a:cs typeface="Times New Roman" pitchFamily="18" charset="0"/>
              </a:rPr>
              <a:t/>
            </a:r>
            <a:br>
              <a:rPr lang="fr-FR" sz="4400" dirty="0">
                <a:latin typeface="Times New Roman" pitchFamily="18" charset="0"/>
                <a:cs typeface="Times New Roman" pitchFamily="18" charset="0"/>
              </a:rPr>
            </a:br>
            <a:r>
              <a:rPr lang="fr-FR" dirty="0"/>
              <a:t/>
            </a:r>
            <a:br>
              <a:rPr lang="fr-FR" dirty="0"/>
            </a:br>
            <a:endParaRPr lang="fr-FR" dirty="0"/>
          </a:p>
        </p:txBody>
      </p:sp>
      <p:pic>
        <p:nvPicPr>
          <p:cNvPr id="4" name="Espace réservé du contenu 3" descr="https://scontent-a-cdg.xx.fbcdn.net/hphotos-prn2/t1.0-9/1948036_692619190801228_2004133597_n.jpg"/>
          <p:cNvPicPr>
            <a:picLocks noGrp="1"/>
          </p:cNvPicPr>
          <p:nvPr>
            <p:ph sz="quarter" idx="1"/>
          </p:nvPr>
        </p:nvPicPr>
        <p:blipFill>
          <a:blip r:embed="rId2"/>
          <a:stretch>
            <a:fillRect/>
          </a:stretch>
        </p:blipFill>
        <p:spPr bwMode="auto">
          <a:xfrm>
            <a:off x="214282" y="1357298"/>
            <a:ext cx="8715436" cy="5500702"/>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4400" b="1" dirty="0" smtClean="0">
                <a:solidFill>
                  <a:srgbClr val="002060"/>
                </a:solidFill>
                <a:latin typeface="Times New Roman" pitchFamily="18" charset="0"/>
                <a:cs typeface="Times New Roman" pitchFamily="18" charset="0"/>
              </a:rPr>
              <a:t>Bibliographies:</a:t>
            </a:r>
            <a:endParaRPr lang="fr-FR" sz="4400" b="1" dirty="0">
              <a:solidFill>
                <a:srgbClr val="002060"/>
              </a:solidFill>
              <a:latin typeface="Times New Roman" pitchFamily="18" charset="0"/>
              <a:cs typeface="Times New Roman" pitchFamily="18" charset="0"/>
            </a:endParaRPr>
          </a:p>
        </p:txBody>
      </p:sp>
      <p:sp>
        <p:nvSpPr>
          <p:cNvPr id="7" name="Rectangle 6"/>
          <p:cNvSpPr/>
          <p:nvPr/>
        </p:nvSpPr>
        <p:spPr>
          <a:xfrm>
            <a:off x="214282" y="1428736"/>
            <a:ext cx="8643998" cy="5016758"/>
          </a:xfrm>
          <a:prstGeom prst="rect">
            <a:avLst/>
          </a:prstGeom>
        </p:spPr>
        <p:txBody>
          <a:bodyPr wrap="square">
            <a:spAutoFit/>
          </a:bodyPr>
          <a:lstStyle/>
          <a:p>
            <a:pPr lvl="0" algn="justLow" fontAlgn="base">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BOURDIEU, P., (1999).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domination masculine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Paris, Seuil.</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RITIER, F., (1996).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Masculin, f</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minin. La pens</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de la diff</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Paris, Odile Jacob.</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LABERGE, S., (1994)</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une convergence de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approche 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ministe et du mod</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conceptuel de Bourdieu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STAPS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35 : 51-64.</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MENNESON, C., (2000):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Hard</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Women,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Soft</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Women: The Social Construction of Identities among Female Boxers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International Review for the Sociology of Sport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35, 1: 21-33.</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LOUVEAU, C.,  (2002)</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femmes dans le sport : construction sociale de la 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division du travail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Cahiers de l</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INSEP</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 : 49-78.</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BERGE, N., (1995)</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Sport, caract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physiques et diff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renciation sexuelle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Sociologie et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2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27, 1 : 105-116.</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TLILI, F., (2002)</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Statut f</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minin, mod</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corporel et pratique sportive en Tunisie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STAPS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57 : 53-68.</a:t>
            </a:r>
            <a:endParaRPr kumimoji="0" lang="fr-FR" sz="11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WESELY, J., (2001):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Negotiating Gender: Bodybuilding and the Natural/Unnatural Continuum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Sociology of Sport Journal</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18: 162-180.</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7">
                                            <p:txEl>
                                              <p:pRg st="0" end="0"/>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7">
                                            <p:txEl>
                                              <p:pRg st="1" end="1"/>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7">
                                            <p:txEl>
                                              <p:pRg st="2" end="2"/>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7">
                                            <p:txEl>
                                              <p:pRg st="3" end="3"/>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7">
                                            <p:txEl>
                                              <p:pRg st="4" end="4"/>
                                            </p:txEl>
                                          </p:spTgt>
                                        </p:tgtEl>
                                        <p:attrNameLst>
                                          <p:attrName>r</p:attrName>
                                        </p:attrNameLst>
                                      </p:cBhvr>
                                    </p:animRot>
                                  </p:childTnLst>
                                </p:cTn>
                              </p:par>
                              <p:par>
                                <p:cTn id="20" presetID="8" presetClass="emph" presetSubtype="0" fill="hold" nodeType="withEffect">
                                  <p:stCondLst>
                                    <p:cond delay="0"/>
                                  </p:stCondLst>
                                  <p:childTnLst>
                                    <p:animRot by="21600000">
                                      <p:cBhvr>
                                        <p:cTn id="21" dur="2000" fill="hold"/>
                                        <p:tgtEl>
                                          <p:spTgt spid="7">
                                            <p:txEl>
                                              <p:pRg st="5" end="5"/>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7">
                                            <p:txEl>
                                              <p:pRg st="6" end="6"/>
                                            </p:txEl>
                                          </p:spTgt>
                                        </p:tgtEl>
                                        <p:attrNameLst>
                                          <p:attrName>r</p:attrName>
                                        </p:attrNameLst>
                                      </p:cBhvr>
                                    </p:animRot>
                                  </p:childTnLst>
                                </p:cTn>
                              </p:par>
                              <p:par>
                                <p:cTn id="24" presetID="8" presetClass="emph" presetSubtype="0" fill="hold" nodeType="withEffect">
                                  <p:stCondLst>
                                    <p:cond delay="0"/>
                                  </p:stCondLst>
                                  <p:childTnLst>
                                    <p:animRot by="21600000">
                                      <p:cBhvr>
                                        <p:cTn id="25" dur="2000" fill="hold"/>
                                        <p:tgtEl>
                                          <p:spTgt spid="7">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785926"/>
            <a:ext cx="8534400" cy="2143140"/>
          </a:xfrm>
        </p:spPr>
        <p:txBody>
          <a:bodyPr>
            <a:noAutofit/>
          </a:bodyPr>
          <a:lstStyle/>
          <a:p>
            <a:r>
              <a:rPr lang="fr-FR" sz="9600" dirty="0" smtClean="0">
                <a:solidFill>
                  <a:srgbClr val="002060"/>
                </a:solidFill>
              </a:rPr>
              <a:t>MERCI</a:t>
            </a:r>
            <a:endParaRPr lang="fr-FR" sz="9600" dirty="0">
              <a:solidFill>
                <a:srgbClr val="00206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4000" b="1" dirty="0" smtClean="0">
                <a:solidFill>
                  <a:srgbClr val="002060"/>
                </a:solidFill>
                <a:latin typeface="Times New Roman" pitchFamily="18" charset="0"/>
                <a:cs typeface="Times New Roman" pitchFamily="18" charset="0"/>
              </a:rPr>
              <a:t>Le Judo dans le monde:</a:t>
            </a:r>
            <a:endParaRPr lang="fr-FR" sz="3600" dirty="0"/>
          </a:p>
        </p:txBody>
      </p:sp>
      <p:sp>
        <p:nvSpPr>
          <p:cNvPr id="3" name="Espace réservé du contenu 2"/>
          <p:cNvSpPr>
            <a:spLocks noGrp="1"/>
          </p:cNvSpPr>
          <p:nvPr>
            <p:ph sz="quarter" idx="1"/>
          </p:nvPr>
        </p:nvSpPr>
        <p:spPr/>
        <p:txBody>
          <a:bodyPr>
            <a:normAutofit fontScale="92500"/>
          </a:bodyPr>
          <a:lstStyle/>
          <a:p>
            <a:pPr algn="just"/>
            <a:r>
              <a:rPr lang="fr-FR" sz="3200" dirty="0" smtClean="0">
                <a:latin typeface="Times New Roman" pitchFamily="18" charset="0"/>
                <a:cs typeface="Times New Roman" pitchFamily="18" charset="0"/>
              </a:rPr>
              <a:t>Le judo masculin a été introduit officiellement dans le programme Olympique pour les jeux de </a:t>
            </a:r>
            <a:r>
              <a:rPr lang="fr-FR" sz="3200" u="sng" dirty="0" smtClean="0">
                <a:solidFill>
                  <a:srgbClr val="C00000"/>
                </a:solidFill>
                <a:latin typeface="Times New Roman" pitchFamily="18" charset="0"/>
                <a:cs typeface="Times New Roman" pitchFamily="18" charset="0"/>
                <a:hlinkClick r:id="rId2" tooltip="Tôkyô"/>
              </a:rPr>
              <a:t>Tôkyô</a:t>
            </a:r>
            <a:r>
              <a:rPr lang="fr-FR" sz="3200" dirty="0" smtClean="0">
                <a:solidFill>
                  <a:srgbClr val="C00000"/>
                </a:solidFill>
                <a:latin typeface="Times New Roman" pitchFamily="18" charset="0"/>
                <a:cs typeface="Times New Roman" pitchFamily="18" charset="0"/>
              </a:rPr>
              <a:t> </a:t>
            </a:r>
            <a:r>
              <a:rPr lang="fr-FR" sz="3200" dirty="0" smtClean="0">
                <a:latin typeface="Times New Roman" pitchFamily="18" charset="0"/>
                <a:cs typeface="Times New Roman" pitchFamily="18" charset="0"/>
              </a:rPr>
              <a:t>en </a:t>
            </a:r>
            <a:r>
              <a:rPr lang="fr-FR" sz="3200" u="sng" dirty="0" smtClean="0">
                <a:solidFill>
                  <a:srgbClr val="C00000"/>
                </a:solidFill>
                <a:latin typeface="Times New Roman" pitchFamily="18" charset="0"/>
                <a:cs typeface="Times New Roman" pitchFamily="18" charset="0"/>
                <a:hlinkClick r:id="rId3" tooltip="1964"/>
              </a:rPr>
              <a:t>1964</a:t>
            </a:r>
            <a:r>
              <a:rPr lang="fr-FR" sz="3200" dirty="0" smtClean="0">
                <a:latin typeface="Times New Roman" pitchFamily="18" charset="0"/>
                <a:cs typeface="Times New Roman" pitchFamily="18" charset="0"/>
              </a:rPr>
              <a:t>. </a:t>
            </a:r>
          </a:p>
          <a:p>
            <a:pPr algn="just"/>
            <a:r>
              <a:rPr lang="fr-FR" sz="3200" dirty="0" smtClean="0">
                <a:latin typeface="Times New Roman" pitchFamily="18" charset="0"/>
                <a:cs typeface="Times New Roman" pitchFamily="18" charset="0"/>
              </a:rPr>
              <a:t>Le judo féminin a fait son entrée dans le programme Olympique aux Jeux de </a:t>
            </a:r>
            <a:r>
              <a:rPr lang="fr-FR" sz="3200" u="sng" dirty="0" smtClean="0">
                <a:latin typeface="Times New Roman" pitchFamily="18" charset="0"/>
                <a:cs typeface="Times New Roman" pitchFamily="18" charset="0"/>
                <a:hlinkClick r:id="rId4" tooltip="Séoul"/>
              </a:rPr>
              <a:t>Séoul</a:t>
            </a:r>
            <a:r>
              <a:rPr lang="fr-FR" sz="3200" dirty="0" smtClean="0">
                <a:latin typeface="Times New Roman" pitchFamily="18" charset="0"/>
                <a:cs typeface="Times New Roman" pitchFamily="18" charset="0"/>
              </a:rPr>
              <a:t> en 1988 comme sport de démonstration avant d'être définitivement accepté à partir des Jeux de Barcelone en </a:t>
            </a:r>
            <a:r>
              <a:rPr lang="fr-FR" sz="3200" dirty="0" smtClean="0">
                <a:solidFill>
                  <a:srgbClr val="00B0F0"/>
                </a:solidFill>
                <a:latin typeface="Times New Roman" pitchFamily="18" charset="0"/>
                <a:cs typeface="Times New Roman" pitchFamily="18" charset="0"/>
              </a:rPr>
              <a:t>1992</a:t>
            </a:r>
            <a:r>
              <a:rPr lang="fr-FR" sz="3200" dirty="0" smtClean="0">
                <a:latin typeface="Times New Roman" pitchFamily="18" charset="0"/>
                <a:cs typeface="Times New Roman" pitchFamily="18" charset="0"/>
              </a:rPr>
              <a:t>. </a:t>
            </a:r>
          </a:p>
          <a:p>
            <a:pPr algn="just"/>
            <a:r>
              <a:rPr lang="fr-FR" sz="3200" dirty="0" smtClean="0">
                <a:latin typeface="Times New Roman" pitchFamily="18" charset="0"/>
                <a:cs typeface="Times New Roman" pitchFamily="18" charset="0"/>
              </a:rPr>
              <a:t>En </a:t>
            </a:r>
            <a:r>
              <a:rPr lang="fr-FR" sz="3200" dirty="0" smtClean="0">
                <a:solidFill>
                  <a:srgbClr val="00B0F0"/>
                </a:solidFill>
                <a:latin typeface="Times New Roman" pitchFamily="18" charset="0"/>
                <a:cs typeface="Times New Roman" pitchFamily="18" charset="0"/>
              </a:rPr>
              <a:t>2006</a:t>
            </a:r>
            <a:r>
              <a:rPr lang="fr-FR" sz="3200" dirty="0" smtClean="0">
                <a:latin typeface="Times New Roman" pitchFamily="18" charset="0"/>
                <a:cs typeface="Times New Roman" pitchFamily="18" charset="0"/>
              </a:rPr>
              <a:t>, la Fédération internationale de judo compte 189 pays membres.</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642942"/>
          </a:xfrm>
        </p:spPr>
        <p:txBody>
          <a:bodyPr>
            <a:noAutofit/>
          </a:bodyPr>
          <a:lstStyle/>
          <a:p>
            <a:pPr algn="l"/>
            <a:r>
              <a:rPr lang="fr-FR" sz="6000" b="1" dirty="0" smtClean="0">
                <a:solidFill>
                  <a:srgbClr val="002060"/>
                </a:solidFill>
                <a:latin typeface="Times New Roman" pitchFamily="18" charset="0"/>
                <a:cs typeface="Times New Roman" pitchFamily="18" charset="0"/>
              </a:rPr>
              <a:t>Le Judo en Tunisie:</a:t>
            </a:r>
            <a:endParaRPr lang="fr-FR" sz="60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214282" y="1000108"/>
            <a:ext cx="8929718" cy="5857892"/>
          </a:xfrm>
        </p:spPr>
        <p:txBody>
          <a:bodyPr>
            <a:noAutofit/>
          </a:bodyPr>
          <a:lstStyle/>
          <a:p>
            <a:pPr algn="just"/>
            <a:r>
              <a:rPr lang="fr-FR" sz="3200" dirty="0">
                <a:latin typeface="Times New Roman" pitchFamily="18" charset="0"/>
                <a:cs typeface="Times New Roman" pitchFamily="18" charset="0"/>
              </a:rPr>
              <a:t>Le judo aurait fait son apparition en Tunisie vers </a:t>
            </a:r>
            <a:r>
              <a:rPr lang="fr-FR" sz="3200" b="1" dirty="0">
                <a:solidFill>
                  <a:srgbClr val="C00000"/>
                </a:solidFill>
                <a:latin typeface="Times New Roman" pitchFamily="18" charset="0"/>
                <a:cs typeface="Times New Roman" pitchFamily="18" charset="0"/>
              </a:rPr>
              <a:t>1947</a:t>
            </a:r>
            <a:r>
              <a:rPr lang="fr-FR" sz="3200" b="1" dirty="0" smtClean="0">
                <a:solidFill>
                  <a:srgbClr val="C00000"/>
                </a:solidFill>
                <a:latin typeface="Times New Roman" pitchFamily="18" charset="0"/>
                <a:cs typeface="Times New Roman" pitchFamily="18" charset="0"/>
              </a:rPr>
              <a:t>.</a:t>
            </a:r>
          </a:p>
          <a:p>
            <a:pPr algn="just"/>
            <a:r>
              <a:rPr lang="fr-FR" sz="3200" dirty="0" smtClean="0">
                <a:latin typeface="Times New Roman" pitchFamily="18" charset="0"/>
                <a:cs typeface="Times New Roman" pitchFamily="18" charset="0"/>
              </a:rPr>
              <a:t>Fédération Tunisienne de </a:t>
            </a:r>
            <a:r>
              <a:rPr lang="fr-FR" sz="3200" dirty="0" smtClean="0">
                <a:latin typeface="Times New Roman" pitchFamily="18" charset="0"/>
                <a:cs typeface="Times New Roman" pitchFamily="18" charset="0"/>
              </a:rPr>
              <a:t>Judo:</a:t>
            </a:r>
            <a:r>
              <a:rPr lang="fr-FR" sz="3200" b="1" dirty="0" smtClean="0">
                <a:solidFill>
                  <a:srgbClr val="C00000"/>
                </a:solidFill>
                <a:latin typeface="Times New Roman" pitchFamily="18" charset="0"/>
                <a:cs typeface="Times New Roman" pitchFamily="18" charset="0"/>
              </a:rPr>
              <a:t>1960</a:t>
            </a:r>
            <a:endParaRPr lang="fr-FR" sz="3200" b="1" dirty="0" smtClean="0">
              <a:solidFill>
                <a:srgbClr val="C00000"/>
              </a:solidFill>
              <a:latin typeface="Times New Roman" pitchFamily="18" charset="0"/>
              <a:cs typeface="Times New Roman" pitchFamily="18" charset="0"/>
            </a:endParaRPr>
          </a:p>
          <a:p>
            <a:pPr algn="just"/>
            <a:r>
              <a:rPr lang="fr-FR" sz="3200" dirty="0" smtClean="0">
                <a:latin typeface="Times New Roman" pitchFamily="18" charset="0"/>
                <a:cs typeface="Times New Roman" pitchFamily="18" charset="0"/>
              </a:rPr>
              <a:t> </a:t>
            </a:r>
            <a:r>
              <a:rPr lang="fr-FR" sz="3200" dirty="0">
                <a:latin typeface="Times New Roman" pitchFamily="18" charset="0"/>
                <a:cs typeface="Times New Roman" pitchFamily="18" charset="0"/>
              </a:rPr>
              <a:t>L'année </a:t>
            </a:r>
            <a:r>
              <a:rPr lang="fr-FR" sz="3200" b="1" dirty="0">
                <a:solidFill>
                  <a:srgbClr val="C00000"/>
                </a:solidFill>
                <a:latin typeface="Times New Roman" pitchFamily="18" charset="0"/>
                <a:cs typeface="Times New Roman" pitchFamily="18" charset="0"/>
              </a:rPr>
              <a:t>1993</a:t>
            </a:r>
            <a:r>
              <a:rPr lang="fr-FR" sz="3200" dirty="0">
                <a:latin typeface="Times New Roman" pitchFamily="18" charset="0"/>
                <a:cs typeface="Times New Roman" pitchFamily="18" charset="0"/>
              </a:rPr>
              <a:t> a représenté un véritable développement de judo en Tunisie. </a:t>
            </a:r>
            <a:endParaRPr lang="fr-FR" sz="3200" dirty="0" smtClean="0">
              <a:latin typeface="Times New Roman" pitchFamily="18" charset="0"/>
              <a:cs typeface="Times New Roman" pitchFamily="18" charset="0"/>
            </a:endParaRPr>
          </a:p>
          <a:p>
            <a:pPr algn="just"/>
            <a:r>
              <a:rPr lang="fr-FR" sz="3600" dirty="0" smtClean="0">
                <a:latin typeface="Times New Roman" pitchFamily="18" charset="0"/>
                <a:cs typeface="Times New Roman" pitchFamily="18" charset="0"/>
              </a:rPr>
              <a:t>Une </a:t>
            </a:r>
            <a:r>
              <a:rPr lang="fr-FR" sz="3600" dirty="0">
                <a:latin typeface="Times New Roman" pitchFamily="18" charset="0"/>
                <a:cs typeface="Times New Roman" pitchFamily="18" charset="0"/>
              </a:rPr>
              <a:t>politique prescrit de l'Etat a ciblé plusieurs sports dont le judo qui bénéficiera d'une </a:t>
            </a:r>
            <a:r>
              <a:rPr lang="fr-FR" sz="3600" dirty="0" smtClean="0">
                <a:latin typeface="Times New Roman" pitchFamily="18" charset="0"/>
                <a:cs typeface="Times New Roman" pitchFamily="18" charset="0"/>
              </a:rPr>
              <a:t>attention importante </a:t>
            </a:r>
            <a:r>
              <a:rPr lang="fr-FR" sz="3600" dirty="0">
                <a:latin typeface="Times New Roman" pitchFamily="18" charset="0"/>
                <a:cs typeface="Times New Roman" pitchFamily="18" charset="0"/>
              </a:rPr>
              <a:t>suite à l’évolution recherchée par cette orientation accordée au sport en général et au judo en particulier. </a:t>
            </a:r>
            <a:endParaRPr lang="fr-FR" sz="3600" dirty="0" smtClean="0">
              <a:latin typeface="Times New Roman" pitchFamily="18" charset="0"/>
              <a:cs typeface="Times New Roman" pitchFamily="18" charset="0"/>
            </a:endParaRPr>
          </a:p>
          <a:p>
            <a:endParaRPr lang="fr-FR" sz="32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01752" y="228600"/>
            <a:ext cx="8534400" cy="700070"/>
          </a:xfrm>
        </p:spPr>
        <p:txBody>
          <a:bodyPr>
            <a:noAutofit/>
          </a:bodyPr>
          <a:lstStyle/>
          <a:p>
            <a:pPr algn="l"/>
            <a:r>
              <a:rPr lang="fr-FR" sz="4800" b="1" dirty="0" smtClean="0">
                <a:solidFill>
                  <a:srgbClr val="002060"/>
                </a:solidFill>
                <a:latin typeface="Times New Roman" pitchFamily="18" charset="0"/>
                <a:cs typeface="Times New Roman" pitchFamily="18" charset="0"/>
              </a:rPr>
              <a:t>Les Champions:</a:t>
            </a:r>
            <a:endParaRPr lang="fr-FR" sz="48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428596" y="1428736"/>
            <a:ext cx="8377076" cy="5072098"/>
          </a:xfrm>
        </p:spPr>
        <p:txBody>
          <a:bodyPr>
            <a:normAutofit fontScale="92500" lnSpcReduction="20000"/>
          </a:bodyPr>
          <a:lstStyle/>
          <a:p>
            <a:pPr algn="just"/>
            <a:r>
              <a:rPr lang="fr-FR" sz="3500" dirty="0" smtClean="0">
                <a:latin typeface="Times New Roman" pitchFamily="18" charset="0"/>
                <a:cs typeface="Times New Roman" pitchFamily="18" charset="0"/>
              </a:rPr>
              <a:t>Anis Ounifi </a:t>
            </a:r>
            <a:r>
              <a:rPr lang="fr-FR" sz="3500" dirty="0" smtClean="0">
                <a:solidFill>
                  <a:srgbClr val="002060"/>
                </a:solidFill>
                <a:latin typeface="Times New Roman" pitchFamily="18" charset="0"/>
                <a:cs typeface="Times New Roman" pitchFamily="18" charset="0"/>
              </a:rPr>
              <a:t>(2001 et 2003) </a:t>
            </a:r>
          </a:p>
          <a:p>
            <a:pPr algn="just"/>
            <a:r>
              <a:rPr lang="fr-FR" sz="3500" dirty="0" smtClean="0">
                <a:latin typeface="Times New Roman" pitchFamily="18" charset="0"/>
                <a:cs typeface="Times New Roman" pitchFamily="18" charset="0"/>
              </a:rPr>
              <a:t>Ahlem Azzabi </a:t>
            </a:r>
            <a:r>
              <a:rPr lang="fr-FR" sz="3500" dirty="0" smtClean="0">
                <a:solidFill>
                  <a:srgbClr val="002060"/>
                </a:solidFill>
                <a:latin typeface="Times New Roman" pitchFamily="18" charset="0"/>
                <a:cs typeface="Times New Roman" pitchFamily="18" charset="0"/>
              </a:rPr>
              <a:t>(2002), </a:t>
            </a:r>
            <a:r>
              <a:rPr lang="fr-FR" sz="3500" dirty="0" smtClean="0">
                <a:latin typeface="Times New Roman" pitchFamily="18" charset="0"/>
                <a:cs typeface="Times New Roman" pitchFamily="18" charset="0"/>
              </a:rPr>
              <a:t>les médailles mondiaux Yousra Zribi </a:t>
            </a:r>
            <a:r>
              <a:rPr lang="fr-FR" sz="3500" dirty="0" smtClean="0">
                <a:solidFill>
                  <a:srgbClr val="002060"/>
                </a:solidFill>
                <a:latin typeface="Times New Roman" pitchFamily="18" charset="0"/>
                <a:cs typeface="Times New Roman" pitchFamily="18" charset="0"/>
              </a:rPr>
              <a:t>(2002), </a:t>
            </a:r>
          </a:p>
          <a:p>
            <a:pPr algn="just"/>
            <a:r>
              <a:rPr lang="fr-FR" sz="3500" dirty="0" smtClean="0">
                <a:latin typeface="Times New Roman" pitchFamily="18" charset="0"/>
                <a:cs typeface="Times New Roman" pitchFamily="18" charset="0"/>
              </a:rPr>
              <a:t>Mohamed Bouguerra </a:t>
            </a:r>
            <a:r>
              <a:rPr lang="fr-FR" sz="3500" dirty="0" smtClean="0">
                <a:solidFill>
                  <a:srgbClr val="002060"/>
                </a:solidFill>
                <a:latin typeface="Times New Roman" pitchFamily="18" charset="0"/>
                <a:cs typeface="Times New Roman" pitchFamily="18" charset="0"/>
              </a:rPr>
              <a:t>(2004)</a:t>
            </a:r>
          </a:p>
          <a:p>
            <a:pPr algn="just"/>
            <a:r>
              <a:rPr lang="fr-FR" sz="3500" dirty="0" smtClean="0">
                <a:latin typeface="Times New Roman" pitchFamily="18" charset="0"/>
                <a:cs typeface="Times New Roman" pitchFamily="18" charset="0"/>
              </a:rPr>
              <a:t>Insaf Yahyaoui classée 5éme aux J.O d'Athènes </a:t>
            </a:r>
            <a:r>
              <a:rPr lang="fr-FR" sz="3500" dirty="0" smtClean="0">
                <a:solidFill>
                  <a:srgbClr val="002060"/>
                </a:solidFill>
                <a:latin typeface="Times New Roman" pitchFamily="18" charset="0"/>
                <a:cs typeface="Times New Roman" pitchFamily="18" charset="0"/>
              </a:rPr>
              <a:t>(2004) </a:t>
            </a:r>
          </a:p>
          <a:p>
            <a:pPr algn="just"/>
            <a:r>
              <a:rPr lang="fr-FR" sz="3500" dirty="0" smtClean="0">
                <a:latin typeface="Times New Roman" pitchFamily="18" charset="0"/>
                <a:cs typeface="Times New Roman" pitchFamily="18" charset="0"/>
              </a:rPr>
              <a:t> Houda Miled </a:t>
            </a:r>
            <a:r>
              <a:rPr lang="fr-FR" sz="3500" dirty="0" smtClean="0">
                <a:solidFill>
                  <a:srgbClr val="002060"/>
                </a:solidFill>
                <a:latin typeface="Times New Roman" pitchFamily="18" charset="0"/>
                <a:cs typeface="Times New Roman" pitchFamily="18" charset="0"/>
              </a:rPr>
              <a:t>(2006) </a:t>
            </a:r>
          </a:p>
          <a:p>
            <a:pPr algn="just"/>
            <a:r>
              <a:rPr lang="fr-FR" sz="3500" dirty="0" smtClean="0">
                <a:latin typeface="Times New Roman" pitchFamily="18" charset="0"/>
                <a:cs typeface="Times New Roman" pitchFamily="18" charset="0"/>
              </a:rPr>
              <a:t>Le vice champion du monde militaire Youssef Badra </a:t>
            </a:r>
            <a:r>
              <a:rPr lang="fr-FR" sz="3500" dirty="0" smtClean="0">
                <a:solidFill>
                  <a:srgbClr val="002060"/>
                </a:solidFill>
                <a:latin typeface="Times New Roman" pitchFamily="18" charset="0"/>
                <a:cs typeface="Times New Roman" pitchFamily="18" charset="0"/>
              </a:rPr>
              <a:t>(2007)</a:t>
            </a:r>
          </a:p>
          <a:p>
            <a:pPr algn="just"/>
            <a:r>
              <a:rPr lang="fr-FR" sz="3900" dirty="0" smtClean="0">
                <a:latin typeface="Times New Roman" pitchFamily="18" charset="0"/>
                <a:cs typeface="Times New Roman" pitchFamily="18" charset="0"/>
              </a:rPr>
              <a:t>Nihel Cheikh Rouhou </a:t>
            </a:r>
            <a:r>
              <a:rPr lang="fr-FR" sz="3900" dirty="0" smtClean="0">
                <a:solidFill>
                  <a:srgbClr val="002060"/>
                </a:solidFill>
                <a:latin typeface="Times New Roman" pitchFamily="18" charset="0"/>
                <a:cs typeface="Times New Roman" pitchFamily="18" charset="0"/>
              </a:rPr>
              <a:t>(2014)</a:t>
            </a:r>
            <a:endParaRPr lang="fr-FR" sz="3500" dirty="0" smtClean="0">
              <a:solidFill>
                <a:srgbClr val="002060"/>
              </a:solidFill>
              <a:latin typeface="Times New Roman" pitchFamily="18" charset="0"/>
              <a:cs typeface="Times New Roman" pitchFamily="18" charset="0"/>
            </a:endParaRPr>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0"/>
            <a:ext cx="9891722" cy="1071546"/>
          </a:xfrm>
        </p:spPr>
        <p:txBody>
          <a:bodyPr>
            <a:noAutofit/>
          </a:bodyPr>
          <a:lstStyle/>
          <a:p>
            <a:pPr algn="l"/>
            <a:r>
              <a:rPr lang="fr-FR" sz="3200" b="1" dirty="0" smtClean="0">
                <a:solidFill>
                  <a:srgbClr val="002060"/>
                </a:solidFill>
                <a:latin typeface="Times New Roman" pitchFamily="18" charset="0"/>
                <a:cs typeface="Times New Roman" pitchFamily="18" charset="0"/>
              </a:rPr>
              <a:t>L’espace sportif en Tunisie et accécibilité pour les femmes:</a:t>
            </a:r>
            <a:endParaRPr lang="fr-FR" sz="32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0" y="1285860"/>
            <a:ext cx="9144000" cy="5572140"/>
          </a:xfrm>
        </p:spPr>
        <p:txBody>
          <a:bodyPr>
            <a:noAutofit/>
          </a:bodyPr>
          <a:lstStyle/>
          <a:p>
            <a:pPr algn="just"/>
            <a:r>
              <a:rPr lang="fr-FR" sz="2800" dirty="0" smtClean="0">
                <a:latin typeface="Times New Roman" pitchFamily="18" charset="0"/>
                <a:cs typeface="Times New Roman" pitchFamily="18" charset="0"/>
              </a:rPr>
              <a:t>Les </a:t>
            </a:r>
            <a:r>
              <a:rPr lang="fr-FR" sz="2800" dirty="0">
                <a:latin typeface="Times New Roman" pitchFamily="18" charset="0"/>
                <a:cs typeface="Times New Roman" pitchFamily="18" charset="0"/>
              </a:rPr>
              <a:t>pratiques sportives sont de plus en plus accessible par les femmes compte tenu de leur accès progressif aux pratiques d’exercices </a:t>
            </a:r>
            <a:r>
              <a:rPr lang="fr-FR" sz="2800" dirty="0" smtClean="0">
                <a:latin typeface="Times New Roman" pitchFamily="18" charset="0"/>
                <a:cs typeface="Times New Roman" pitchFamily="18" charset="0"/>
              </a:rPr>
              <a:t>physiques</a:t>
            </a:r>
            <a:r>
              <a:rPr lang="fr-FR" sz="2800" dirty="0">
                <a:latin typeface="Times New Roman" pitchFamily="18" charset="0"/>
                <a:cs typeface="Times New Roman" pitchFamily="18" charset="0"/>
              </a:rPr>
              <a:t>, </a:t>
            </a:r>
            <a:r>
              <a:rPr lang="fr-FR" sz="2800" dirty="0">
                <a:solidFill>
                  <a:srgbClr val="C00000"/>
                </a:solidFill>
                <a:latin typeface="Times New Roman" pitchFamily="18" charset="0"/>
                <a:cs typeface="Times New Roman" pitchFamily="18" charset="0"/>
              </a:rPr>
              <a:t>particulièrement ceux qui étaient traditionnellement réservés aux hommes. </a:t>
            </a:r>
            <a:endParaRPr lang="fr-FR" sz="2800" dirty="0" smtClean="0">
              <a:solidFill>
                <a:srgbClr val="C00000"/>
              </a:solidFill>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L’enquête </a:t>
            </a:r>
            <a:r>
              <a:rPr lang="fr-FR" sz="2800" dirty="0">
                <a:latin typeface="Times New Roman" pitchFamily="18" charset="0"/>
                <a:cs typeface="Times New Roman" pitchFamily="18" charset="0"/>
              </a:rPr>
              <a:t>réalisée par </a:t>
            </a:r>
            <a:r>
              <a:rPr lang="fr-FR" sz="2800" b="1" dirty="0">
                <a:solidFill>
                  <a:srgbClr val="002060"/>
                </a:solidFill>
                <a:latin typeface="Times New Roman" pitchFamily="18" charset="0"/>
                <a:cs typeface="Times New Roman" pitchFamily="18" charset="0"/>
              </a:rPr>
              <a:t>Jennifer Wesely (2001) </a:t>
            </a:r>
            <a:r>
              <a:rPr lang="fr-FR" sz="2800" dirty="0">
                <a:latin typeface="Times New Roman" pitchFamily="18" charset="0"/>
                <a:cs typeface="Times New Roman" pitchFamily="18" charset="0"/>
              </a:rPr>
              <a:t>sur la perception sociale du corps des culturistes des deux sexes a </a:t>
            </a:r>
            <a:r>
              <a:rPr lang="fr-FR" sz="2800" dirty="0" smtClean="0">
                <a:latin typeface="Times New Roman" pitchFamily="18" charset="0"/>
                <a:cs typeface="Times New Roman" pitchFamily="18" charset="0"/>
              </a:rPr>
              <a:t>permis: de </a:t>
            </a:r>
            <a:r>
              <a:rPr lang="fr-FR" sz="2800" dirty="0">
                <a:latin typeface="Times New Roman" pitchFamily="18" charset="0"/>
                <a:cs typeface="Times New Roman" pitchFamily="18" charset="0"/>
              </a:rPr>
              <a:t>rendre compte de la persistance de ces stéréotypes et de leur acuité dans l’univers social</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Le </a:t>
            </a:r>
            <a:r>
              <a:rPr lang="fr-FR" sz="2800" dirty="0">
                <a:latin typeface="Times New Roman" pitchFamily="18" charset="0"/>
                <a:cs typeface="Times New Roman" pitchFamily="18" charset="0"/>
              </a:rPr>
              <a:t>sport constitue en effet un lieu de déploiement d’une « idéologie sexuelle </a:t>
            </a:r>
            <a:r>
              <a:rPr lang="fr-FR" sz="2800" dirty="0" smtClean="0">
                <a:latin typeface="Times New Roman" pitchFamily="18" charset="0"/>
                <a:cs typeface="Times New Roman" pitchFamily="18" charset="0"/>
              </a:rPr>
              <a:t>génératrice </a:t>
            </a:r>
            <a:r>
              <a:rPr lang="fr-FR" sz="2800" dirty="0">
                <a:latin typeface="Times New Roman" pitchFamily="18" charset="0"/>
                <a:cs typeface="Times New Roman" pitchFamily="18" charset="0"/>
              </a:rPr>
              <a:t>d’une différenciation entre les </a:t>
            </a:r>
            <a:r>
              <a:rPr lang="fr-FR" sz="2800" dirty="0" smtClean="0">
                <a:latin typeface="Times New Roman" pitchFamily="18" charset="0"/>
                <a:cs typeface="Times New Roman" pitchFamily="18" charset="0"/>
              </a:rPr>
              <a:t>sexes ». </a:t>
            </a:r>
            <a:r>
              <a:rPr lang="fr-FR" sz="2800" b="1" dirty="0" smtClean="0">
                <a:solidFill>
                  <a:srgbClr val="002060"/>
                </a:solidFill>
                <a:latin typeface="Times New Roman" pitchFamily="18" charset="0"/>
                <a:cs typeface="Times New Roman" pitchFamily="18" charset="0"/>
              </a:rPr>
              <a:t>(Théberge 1995 : 105) </a:t>
            </a:r>
            <a:endParaRPr lang="fr-FR"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4800" b="1" dirty="0" smtClean="0">
                <a:solidFill>
                  <a:srgbClr val="002060"/>
                </a:solidFill>
                <a:latin typeface="Times New Roman" pitchFamily="18" charset="0"/>
                <a:cs typeface="Times New Roman" pitchFamily="18" charset="0"/>
              </a:rPr>
              <a:t>Pratique de Judo Féminin:</a:t>
            </a:r>
            <a:endParaRPr lang="fr-FR" sz="48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01752" y="1285860"/>
            <a:ext cx="8503920" cy="5572140"/>
          </a:xfrm>
        </p:spPr>
        <p:txBody>
          <a:bodyPr>
            <a:noAutofit/>
          </a:bodyPr>
          <a:lstStyle/>
          <a:p>
            <a:pPr algn="just"/>
            <a:r>
              <a:rPr lang="fr-FR" sz="2400" dirty="0" smtClean="0">
                <a:latin typeface="Times New Roman" pitchFamily="18" charset="0"/>
                <a:cs typeface="Times New Roman" pitchFamily="18" charset="0"/>
              </a:rPr>
              <a:t>Le </a:t>
            </a:r>
            <a:r>
              <a:rPr lang="fr-FR" sz="2400" dirty="0">
                <a:latin typeface="Times New Roman" pitchFamily="18" charset="0"/>
                <a:cs typeface="Times New Roman" pitchFamily="18" charset="0"/>
              </a:rPr>
              <a:t>nombre des femmes qui pratiquent le judo est relativement important en Tunisie, comparativement à la lutte ou à la </a:t>
            </a:r>
            <a:r>
              <a:rPr lang="fr-FR" sz="2400" dirty="0" smtClean="0">
                <a:latin typeface="Times New Roman" pitchFamily="18" charset="0"/>
                <a:cs typeface="Times New Roman" pitchFamily="18" charset="0"/>
              </a:rPr>
              <a:t>boxe:</a:t>
            </a:r>
          </a:p>
          <a:p>
            <a:pPr algn="just">
              <a:buNone/>
            </a:pPr>
            <a:r>
              <a:rPr lang="fr-FR" sz="2400" dirty="0" smtClean="0"/>
              <a:t>10 </a:t>
            </a:r>
            <a:r>
              <a:rPr lang="fr-FR" sz="2400" dirty="0" smtClean="0"/>
              <a:t>194 personnes licenciées, dont 4 </a:t>
            </a:r>
            <a:r>
              <a:rPr lang="fr-FR" sz="2400" dirty="0" smtClean="0"/>
              <a:t>887 femmes </a:t>
            </a:r>
            <a:r>
              <a:rPr lang="fr-FR" sz="2400" dirty="0" smtClean="0"/>
              <a:t>qui représentent </a:t>
            </a:r>
            <a:r>
              <a:rPr lang="fr-FR" sz="2400" dirty="0" smtClean="0">
                <a:solidFill>
                  <a:srgbClr val="C00000"/>
                </a:solidFill>
              </a:rPr>
              <a:t>48 % </a:t>
            </a:r>
            <a:r>
              <a:rPr lang="fr-FR" sz="2400" dirty="0" smtClean="0"/>
              <a:t>du total des personnes qui adhèrent à cette pratique</a:t>
            </a:r>
            <a:r>
              <a:rPr lang="fr-FR" sz="2400" dirty="0" smtClean="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Les sportives s’y investissent pour être reconnues dans leur pratique parmi les sportives compétitives fortes et performantes. </a:t>
            </a:r>
          </a:p>
          <a:p>
            <a:pPr algn="just"/>
            <a:r>
              <a:rPr lang="fr-FR" sz="2400" dirty="0" smtClean="0">
                <a:latin typeface="Times New Roman" pitchFamily="18" charset="0"/>
                <a:cs typeface="Times New Roman" pitchFamily="18" charset="0"/>
              </a:rPr>
              <a:t>Cependant</a:t>
            </a:r>
            <a:r>
              <a:rPr lang="fr-FR" sz="2400" dirty="0">
                <a:latin typeface="Times New Roman" pitchFamily="18" charset="0"/>
                <a:cs typeface="Times New Roman" pitchFamily="18" charset="0"/>
              </a:rPr>
              <a:t>, l’interprétation du vécu corporel des Tunisiennes engagées dans la pratique du judo s’insère, d’une part, parmi les travaux relatifs aux processus de construction des identités sexuées de femmes investies dans des sports dits « masculins » </a:t>
            </a:r>
            <a:r>
              <a:rPr lang="fr-FR" sz="2400" b="1" dirty="0">
                <a:solidFill>
                  <a:srgbClr val="002060"/>
                </a:solidFill>
                <a:latin typeface="Times New Roman" pitchFamily="18" charset="0"/>
                <a:cs typeface="Times New Roman" pitchFamily="18" charset="0"/>
              </a:rPr>
              <a:t>(Laberge 1994; Théberge 1995; </a:t>
            </a:r>
            <a:r>
              <a:rPr lang="fr-FR" sz="2400" b="1" dirty="0" err="1">
                <a:solidFill>
                  <a:srgbClr val="002060"/>
                </a:solidFill>
                <a:latin typeface="Times New Roman" pitchFamily="18" charset="0"/>
                <a:cs typeface="Times New Roman" pitchFamily="18" charset="0"/>
              </a:rPr>
              <a:t>Menneson</a:t>
            </a:r>
            <a:r>
              <a:rPr lang="fr-FR" sz="2400" b="1" dirty="0">
                <a:solidFill>
                  <a:srgbClr val="002060"/>
                </a:solidFill>
                <a:latin typeface="Times New Roman" pitchFamily="18" charset="0"/>
                <a:cs typeface="Times New Roman" pitchFamily="18" charset="0"/>
              </a:rPr>
              <a:t> 2000; Wesely 2001).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3600" b="1" dirty="0" smtClean="0">
                <a:solidFill>
                  <a:srgbClr val="002060"/>
                </a:solidFill>
                <a:latin typeface="Times New Roman" pitchFamily="18" charset="0"/>
                <a:cs typeface="Times New Roman" pitchFamily="18" charset="0"/>
              </a:rPr>
              <a:t>La culture envers la pratique du Judo:</a:t>
            </a:r>
            <a:endParaRPr lang="fr-FR" sz="36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01752" y="1527048"/>
            <a:ext cx="8503920" cy="5045224"/>
          </a:xfrm>
        </p:spPr>
        <p:txBody>
          <a:bodyPr>
            <a:normAutofit lnSpcReduction="10000"/>
          </a:bodyPr>
          <a:lstStyle/>
          <a:p>
            <a:pPr algn="just"/>
            <a:r>
              <a:rPr lang="fr-FR" dirty="0" smtClean="0">
                <a:latin typeface="Times New Roman" pitchFamily="18" charset="0"/>
                <a:cs typeface="Times New Roman" pitchFamily="18" charset="0"/>
              </a:rPr>
              <a:t>Pour sa part, </a:t>
            </a:r>
            <a:r>
              <a:rPr lang="fr-FR" b="1" dirty="0" smtClean="0">
                <a:solidFill>
                  <a:srgbClr val="002060"/>
                </a:solidFill>
                <a:latin typeface="Times New Roman" pitchFamily="18" charset="0"/>
                <a:cs typeface="Times New Roman" pitchFamily="18" charset="0"/>
              </a:rPr>
              <a:t>Fethi Tlili (2002 : 56) </a:t>
            </a:r>
            <a:r>
              <a:rPr lang="fr-FR" dirty="0" smtClean="0">
                <a:latin typeface="Times New Roman" pitchFamily="18" charset="0"/>
                <a:cs typeface="Times New Roman" pitchFamily="18" charset="0"/>
              </a:rPr>
              <a:t>s’interroge sur le rapport entre modèle corporel et pratique sportive féminine en Tunisie et souligne que « la femme personnifie la passivité, la docilité, la douceur et la lenteur, des qualités que la culture arabo-musulmane reconnaît à la « nature » féminine. Son corps est marqué par des signes de la pudeur, la retenue, la fragilité et la faiblesse ». </a:t>
            </a:r>
          </a:p>
          <a:p>
            <a:pPr algn="just"/>
            <a:r>
              <a:rPr lang="en-US" dirty="0" smtClean="0">
                <a:latin typeface="Times New Roman" pitchFamily="18" charset="0"/>
                <a:cs typeface="Times New Roman" pitchFamily="18" charset="0"/>
              </a:rPr>
              <a:t>A l'heure où les programmes sportifs féminins deviennent partie intégrante du processus de  développement humain, les barrières psychologiques, tant du point de vue mental, physique, des hommes et des femmes disparaissent et laissent place à un climat de pratique sans différence.</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71508"/>
          </a:xfrm>
        </p:spPr>
        <p:txBody>
          <a:bodyPr>
            <a:noAutofit/>
          </a:bodyPr>
          <a:lstStyle/>
          <a:p>
            <a:pPr algn="l"/>
            <a:r>
              <a:rPr lang="fr-FR" sz="4000" b="1" dirty="0" smtClean="0">
                <a:solidFill>
                  <a:srgbClr val="002060"/>
                </a:solidFill>
                <a:latin typeface="Times New Roman" pitchFamily="18" charset="0"/>
                <a:cs typeface="Times New Roman" pitchFamily="18" charset="0"/>
              </a:rPr>
              <a:t>La perception du corps du judokate:</a:t>
            </a:r>
            <a:endParaRPr lang="fr-FR" sz="40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57158" y="1214422"/>
            <a:ext cx="8572560" cy="5643578"/>
          </a:xfrm>
        </p:spPr>
        <p:txBody>
          <a:bodyPr>
            <a:normAutofit fontScale="25000" lnSpcReduction="20000"/>
          </a:bodyPr>
          <a:lstStyle/>
          <a:p>
            <a:pPr algn="just"/>
            <a:endParaRPr lang="fr-FR" dirty="0" smtClean="0">
              <a:latin typeface="Times New Roman" pitchFamily="18" charset="0"/>
              <a:cs typeface="Times New Roman" pitchFamily="18" charset="0"/>
            </a:endParaRPr>
          </a:p>
          <a:p>
            <a:pPr algn="just"/>
            <a:r>
              <a:rPr lang="fr-FR" sz="9600" dirty="0" smtClean="0">
                <a:latin typeface="Times New Roman" pitchFamily="18" charset="0"/>
                <a:cs typeface="Times New Roman" pitchFamily="18" charset="0"/>
              </a:rPr>
              <a:t>L’investissement des femmes dans des sports typiquement masculins demeure marqué par le poids des stéréotypes socioculturels, spécialement en ce qui concerne la corporéité.</a:t>
            </a:r>
          </a:p>
          <a:p>
            <a:pPr algn="just">
              <a:buFont typeface="Wingdings" pitchFamily="2" charset="2"/>
              <a:buChar char="ü"/>
            </a:pPr>
            <a:r>
              <a:rPr lang="fr-FR" sz="9600" dirty="0" smtClean="0">
                <a:latin typeface="Times New Roman" pitchFamily="18" charset="0"/>
                <a:cs typeface="Times New Roman" pitchFamily="18" charset="0"/>
              </a:rPr>
              <a:t>La Tunisienne qui pratique le judo se trouve aux prises avec les exigences de deux modèles corporels :</a:t>
            </a:r>
          </a:p>
          <a:p>
            <a:pPr algn="just">
              <a:buFont typeface="Wingdings" pitchFamily="2" charset="2"/>
              <a:buChar char="Ø"/>
            </a:pPr>
            <a:r>
              <a:rPr lang="fr-FR" sz="9600" b="1" dirty="0" smtClean="0">
                <a:solidFill>
                  <a:srgbClr val="002060"/>
                </a:solidFill>
                <a:latin typeface="Times New Roman" pitchFamily="18" charset="0"/>
                <a:cs typeface="Times New Roman" pitchFamily="18" charset="0"/>
              </a:rPr>
              <a:t>1/le modèle du corps féminin, </a:t>
            </a:r>
            <a:r>
              <a:rPr lang="fr-FR" sz="9600" dirty="0" smtClean="0">
                <a:latin typeface="Times New Roman" pitchFamily="18" charset="0"/>
                <a:cs typeface="Times New Roman" pitchFamily="18" charset="0"/>
              </a:rPr>
              <a:t>dont les éléments distinctifs ont été intériorisés par les processus de sexuation, lui permet de se reconnaître et d’être perçue comme féminine; </a:t>
            </a:r>
          </a:p>
          <a:p>
            <a:pPr algn="just">
              <a:buFont typeface="Wingdings" pitchFamily="2" charset="2"/>
              <a:buChar char="Ø"/>
            </a:pPr>
            <a:r>
              <a:rPr lang="fr-FR" sz="9600" b="1" dirty="0" smtClean="0">
                <a:solidFill>
                  <a:srgbClr val="002060"/>
                </a:solidFill>
                <a:latin typeface="Times New Roman" pitchFamily="18" charset="0"/>
                <a:cs typeface="Times New Roman" pitchFamily="18" charset="0"/>
              </a:rPr>
              <a:t>2/le modèle du corps sportif, </a:t>
            </a:r>
            <a:r>
              <a:rPr lang="fr-FR" sz="9600" dirty="0" smtClean="0">
                <a:latin typeface="Times New Roman" pitchFamily="18" charset="0"/>
                <a:cs typeface="Times New Roman" pitchFamily="18" charset="0"/>
              </a:rPr>
              <a:t>où la norme masculine est prégnante constitue pour elle une référence qui lui permet de se reconnaître et d’être perçue comme sportive compétitive.</a:t>
            </a:r>
          </a:p>
          <a:p>
            <a:pPr algn="just">
              <a:buNone/>
            </a:pPr>
            <a:endParaRPr lang="fr-FR" sz="9600" dirty="0" smtClean="0">
              <a:latin typeface="Times New Roman" pitchFamily="18" charset="0"/>
              <a:cs typeface="Times New Roman" pitchFamily="18" charset="0"/>
            </a:endParaRPr>
          </a:p>
          <a:p>
            <a:pPr algn="just"/>
            <a:r>
              <a:rPr lang="fr-FR" sz="9600" dirty="0" smtClean="0">
                <a:latin typeface="Times New Roman" pitchFamily="18" charset="0"/>
                <a:cs typeface="Times New Roman" pitchFamily="18" charset="0"/>
              </a:rPr>
              <a:t>Cette discordance révèle que le judo est un modèle de pratique qui favorise l’expression d’une « excellence masculine », par opposition aux activités gymniques et artistiques décrites comme un espace d’expression d’une « excellence féminine » </a:t>
            </a:r>
            <a:r>
              <a:rPr lang="fr-FR" sz="9600" b="1" dirty="0" smtClean="0">
                <a:solidFill>
                  <a:srgbClr val="002060"/>
                </a:solidFill>
                <a:latin typeface="Times New Roman" pitchFamily="18" charset="0"/>
                <a:cs typeface="Times New Roman" pitchFamily="18" charset="0"/>
              </a:rPr>
              <a:t>(</a:t>
            </a:r>
            <a:r>
              <a:rPr lang="fr-FR" sz="9600" b="1" dirty="0" err="1" smtClean="0">
                <a:solidFill>
                  <a:srgbClr val="002060"/>
                </a:solidFill>
                <a:latin typeface="Times New Roman" pitchFamily="18" charset="0"/>
                <a:cs typeface="Times New Roman" pitchFamily="18" charset="0"/>
              </a:rPr>
              <a:t>Louveau</a:t>
            </a:r>
            <a:r>
              <a:rPr lang="fr-FR" sz="9600" b="1" dirty="0" smtClean="0">
                <a:solidFill>
                  <a:srgbClr val="002060"/>
                </a:solidFill>
                <a:latin typeface="Times New Roman" pitchFamily="18" charset="0"/>
                <a:cs typeface="Times New Roman" pitchFamily="18" charset="0"/>
              </a:rPr>
              <a:t> 2002 : 55-60).</a:t>
            </a:r>
          </a:p>
          <a:p>
            <a:pPr algn="just"/>
            <a:endParaRPr lang="fr-FR"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0"/>
            <a:ext cx="8534400" cy="987552"/>
          </a:xfrm>
        </p:spPr>
        <p:txBody>
          <a:bodyPr>
            <a:noAutofit/>
          </a:bodyPr>
          <a:lstStyle/>
          <a:p>
            <a:pPr algn="l"/>
            <a:r>
              <a:rPr lang="fr-FR" sz="3200" b="1" dirty="0" smtClean="0">
                <a:solidFill>
                  <a:srgbClr val="002060"/>
                </a:solidFill>
                <a:latin typeface="Times New Roman" pitchFamily="18" charset="0"/>
                <a:cs typeface="Times New Roman" pitchFamily="18" charset="0"/>
              </a:rPr>
              <a:t>Le Judo et la différenciation entre les sexes:</a:t>
            </a:r>
            <a:endParaRPr lang="fr-FR" sz="3200" b="1" dirty="0">
              <a:solidFill>
                <a:srgbClr val="002060"/>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301752" y="1285860"/>
            <a:ext cx="8503920" cy="5286412"/>
          </a:xfrm>
        </p:spPr>
        <p:txBody>
          <a:bodyPr>
            <a:normAutofit fontScale="92500" lnSpcReduction="20000"/>
          </a:bodyPr>
          <a:lstStyle/>
          <a:p>
            <a:pPr algn="just"/>
            <a:r>
              <a:rPr lang="fr-FR" sz="3000" dirty="0" smtClean="0">
                <a:latin typeface="Times New Roman" pitchFamily="18" charset="0"/>
                <a:cs typeface="Times New Roman" pitchFamily="18" charset="0"/>
              </a:rPr>
              <a:t>Parler de judo féminin suppose une forme de différenciation de la pratique en fonction du sexe d’appartenance qui se réfère à un système de catégorisation binaire de tout le cosmos et de toutes les réalités sociales </a:t>
            </a:r>
            <a:r>
              <a:rPr lang="fr-FR" sz="3000" b="1" dirty="0" smtClean="0">
                <a:solidFill>
                  <a:srgbClr val="002060"/>
                </a:solidFill>
                <a:latin typeface="Times New Roman" pitchFamily="18" charset="0"/>
                <a:cs typeface="Times New Roman" pitchFamily="18" charset="0"/>
              </a:rPr>
              <a:t>(Bourdieu 1999; Héritier 1996).</a:t>
            </a:r>
          </a:p>
          <a:p>
            <a:pPr algn="just"/>
            <a:r>
              <a:rPr lang="en-US" sz="3000" dirty="0" smtClean="0">
                <a:latin typeface="Times New Roman" pitchFamily="18" charset="0"/>
                <a:cs typeface="Times New Roman" pitchFamily="18" charset="0"/>
              </a:rPr>
              <a:t>La participation au sport est également importante dans la vie des femmes pour  diverses raisons : cela signifie communiquer sur le plan social et s'aventurer dans des défis et  des expériences qui ne se rencontrent pas dans la vie quotidienne.</a:t>
            </a:r>
          </a:p>
          <a:p>
            <a:pPr algn="just"/>
            <a:r>
              <a:rPr lang="en-US" sz="3000" dirty="0" smtClean="0">
                <a:latin typeface="Times New Roman" pitchFamily="18" charset="0"/>
                <a:cs typeface="Times New Roman" pitchFamily="18" charset="0"/>
              </a:rPr>
              <a:t>Encourager la participation des femmes dans le sport, c'est encourager l'ensemble de  révolution et du développement de la société Tunisienne sous tous ses aspects - culturel, social et  économique.</a:t>
            </a:r>
            <a:r>
              <a:rPr lang="fr-FR" sz="39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303</TotalTime>
  <Words>949</Words>
  <Application>Microsoft Office PowerPoint</Application>
  <PresentationFormat>Affichage à l'écran (4:3)</PresentationFormat>
  <Paragraphs>67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Civil</vt:lpstr>
      <vt:lpstr>Pratique sportive et de loisir des femmes Tunisienne dans un sport « d’homme »</vt:lpstr>
      <vt:lpstr>Le Judo dans le monde:</vt:lpstr>
      <vt:lpstr>Le Judo en Tunisie:</vt:lpstr>
      <vt:lpstr>Les Champions:</vt:lpstr>
      <vt:lpstr>L’espace sportif en Tunisie et accécibilité pour les femmes:</vt:lpstr>
      <vt:lpstr>Pratique de Judo Féminin:</vt:lpstr>
      <vt:lpstr>La culture envers la pratique du Judo:</vt:lpstr>
      <vt:lpstr>La perception du corps du judokate:</vt:lpstr>
      <vt:lpstr>Le Judo et la différenciation entre les sexes:</vt:lpstr>
      <vt:lpstr>Conclusion:</vt:lpstr>
      <vt:lpstr>    Lors de la dernière journée du Grand Prix de Samsun (le 30 Mars 2014), la Tunisienne Nihel Cheikh Rouhou a remporté l’or dans la catégorie des +78kg. La Tunisienne, exempte de 1er tour a pris le dessus sur la Turque Kara lors des quarts de finale. </vt:lpstr>
      <vt:lpstr> La sélection Tunisienne Cadette Féminine de Judo décroche la Médaille d'Or par équipe dans les championnats d’Afrique Mars 2014  </vt:lpstr>
      <vt:lpstr>Bibliographies:</vt:lpstr>
      <vt:lpstr>MERCI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Pratique sportive des femmes Tunisienne dans un sport d’homme »</dc:title>
  <dc:creator>user</dc:creator>
  <cp:lastModifiedBy>user</cp:lastModifiedBy>
  <cp:revision>52</cp:revision>
  <dcterms:created xsi:type="dcterms:W3CDTF">2014-04-14T07:26:53Z</dcterms:created>
  <dcterms:modified xsi:type="dcterms:W3CDTF">2014-04-15T06:06:46Z</dcterms:modified>
</cp:coreProperties>
</file>